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7" r:id="rId1"/>
  </p:sldMasterIdLst>
  <p:notesMasterIdLst>
    <p:notesMasterId r:id="rId24"/>
  </p:notesMasterIdLst>
  <p:sldIdLst>
    <p:sldId id="256" r:id="rId2"/>
    <p:sldId id="324" r:id="rId3"/>
    <p:sldId id="301" r:id="rId4"/>
    <p:sldId id="319" r:id="rId5"/>
    <p:sldId id="322" r:id="rId6"/>
    <p:sldId id="304" r:id="rId7"/>
    <p:sldId id="305" r:id="rId8"/>
    <p:sldId id="317" r:id="rId9"/>
    <p:sldId id="316" r:id="rId10"/>
    <p:sldId id="306" r:id="rId11"/>
    <p:sldId id="307" r:id="rId12"/>
    <p:sldId id="312" r:id="rId13"/>
    <p:sldId id="308" r:id="rId14"/>
    <p:sldId id="323" r:id="rId15"/>
    <p:sldId id="309" r:id="rId16"/>
    <p:sldId id="313" r:id="rId17"/>
    <p:sldId id="310" r:id="rId18"/>
    <p:sldId id="311" r:id="rId19"/>
    <p:sldId id="314" r:id="rId20"/>
    <p:sldId id="277" r:id="rId21"/>
    <p:sldId id="325" r:id="rId22"/>
    <p:sldId id="32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528" userDrawn="1">
          <p15:clr>
            <a:srgbClr val="A4A3A4"/>
          </p15:clr>
        </p15:guide>
        <p15:guide id="2" orient="horz" pos="1656" userDrawn="1">
          <p15:clr>
            <a:srgbClr val="A4A3A4"/>
          </p15:clr>
        </p15:guide>
        <p15:guide id="3" pos="36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F0C6"/>
    <a:srgbClr val="0000FF"/>
    <a:srgbClr val="D2EBB7"/>
    <a:srgbClr val="A3E7FF"/>
    <a:srgbClr val="85DFFF"/>
    <a:srgbClr val="C4E59F"/>
    <a:srgbClr val="E5F8FF"/>
    <a:srgbClr val="CDF2FF"/>
    <a:srgbClr val="ABE9FF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69" autoAdjust="0"/>
    <p:restoredTop sz="89587" autoAdjust="0"/>
  </p:normalViewPr>
  <p:slideViewPr>
    <p:cSldViewPr snapToGrid="0">
      <p:cViewPr varScale="1">
        <p:scale>
          <a:sx n="74" d="100"/>
          <a:sy n="74" d="100"/>
        </p:scale>
        <p:origin x="534" y="72"/>
      </p:cViewPr>
      <p:guideLst>
        <p:guide pos="3528"/>
        <p:guide orient="horz" pos="1656"/>
        <p:guide pos="362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4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FBEE8-F9DB-4A9C-BD82-4DE1FEBA1FE4}" type="datetimeFigureOut">
              <a:rPr lang="en-US" smtClean="0"/>
              <a:t>11/15/2014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94622B-4F9D-4036-96B0-AE98F29B6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422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115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433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4850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/>
            </a:r>
            <a:br>
              <a:rPr lang="en-US" baseline="0" dirty="0" smtClean="0"/>
            </a:br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387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1542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432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239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22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2262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780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00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28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147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374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7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/>
            </a:r>
            <a:br>
              <a:rPr lang="en-US" baseline="0" dirty="0" smtClean="0"/>
            </a:b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334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586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4622B-4F9D-4036-96B0-AE98F29B6A8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364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17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054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199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174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774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575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758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30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54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122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88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11/15/2014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465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  <p:sldLayoutId id="2147483884" r:id="rId7"/>
    <p:sldLayoutId id="2147483885" r:id="rId8"/>
    <p:sldLayoutId id="2147483886" r:id="rId9"/>
    <p:sldLayoutId id="2147483887" r:id="rId10"/>
    <p:sldLayoutId id="214748388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.png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1.png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image" Target="../media/image1.png"/><Relationship Id="rId7" Type="http://schemas.openxmlformats.org/officeDocument/2006/relationships/image" Target="../media/image2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g"/><Relationship Id="rId5" Type="http://schemas.openxmlformats.org/officeDocument/2006/relationships/image" Target="../media/image23.jp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g"/><Relationship Id="rId5" Type="http://schemas.openxmlformats.org/officeDocument/2006/relationships/image" Target="../media/image27.jp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jpg"/><Relationship Id="rId4" Type="http://schemas.openxmlformats.org/officeDocument/2006/relationships/image" Target="../media/image3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1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319" y="266217"/>
            <a:ext cx="10277863" cy="2986269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Roofline Model Toolkit :</a:t>
            </a:r>
            <a:br>
              <a:rPr lang="en-US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</a:br>
            <a:r>
              <a:rPr lang="en-US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A Practical Tool for Architectural and Program Analysis</a:t>
            </a:r>
            <a:endParaRPr lang="en-US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9747" y="4365967"/>
            <a:ext cx="9144000" cy="807917"/>
          </a:xfrm>
        </p:spPr>
        <p:txBody>
          <a:bodyPr/>
          <a:lstStyle/>
          <a:p>
            <a:r>
              <a:rPr lang="en-US" b="1" i="1" dirty="0" smtClean="0"/>
              <a:t>Yu Jung Lo</a:t>
            </a:r>
            <a:r>
              <a:rPr lang="en-US" dirty="0" smtClean="0"/>
              <a:t>*, Samuel Williams†, Brian Van Straalen†, </a:t>
            </a:r>
            <a:r>
              <a:rPr lang="en-US" dirty="0"/>
              <a:t>Terry </a:t>
            </a:r>
            <a:r>
              <a:rPr lang="en-US" dirty="0" err="1"/>
              <a:t>Ligocki</a:t>
            </a:r>
            <a:r>
              <a:rPr lang="en-US" dirty="0" smtClean="0"/>
              <a:t>†, Matthew </a:t>
            </a:r>
            <a:r>
              <a:rPr lang="en-US" dirty="0" err="1" smtClean="0"/>
              <a:t>Cordery</a:t>
            </a:r>
            <a:r>
              <a:rPr lang="en-US" dirty="0" smtClean="0"/>
              <a:t>†, Nicholas Wright†</a:t>
            </a:r>
            <a:r>
              <a:rPr lang="en-US" dirty="0"/>
              <a:t>, Mary Hall</a:t>
            </a:r>
            <a:r>
              <a:rPr lang="en-US" dirty="0" smtClean="0"/>
              <a:t>*, Leonid </a:t>
            </a:r>
            <a:r>
              <a:rPr lang="en-US" dirty="0" err="1" smtClean="0"/>
              <a:t>Oliker</a:t>
            </a:r>
            <a:r>
              <a:rPr lang="en-US" dirty="0" smtClean="0"/>
              <a:t>†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39747" y="5173884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*University of Utah  † Lawrence Berkeley National Laboratory</a:t>
            </a:r>
          </a:p>
          <a:p>
            <a:pPr algn="ctr"/>
            <a:r>
              <a:rPr lang="en-US" dirty="0" smtClean="0"/>
              <a:t>yujunglo@cs.utah.edu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45459"/>
            <a:ext cx="1200300" cy="10242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813" y="5880537"/>
            <a:ext cx="1337187" cy="95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07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354724" y="183228"/>
            <a:ext cx="11658599" cy="93574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Gflops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 Performance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57533"/>
            <a:ext cx="938048" cy="800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858976" y="729235"/>
            <a:ext cx="3049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Edison (Intel Xeon CPU), 8 FPE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6352058" y="712198"/>
            <a:ext cx="325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Mira (IBM Blue Gene/Q), 16 FPE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2729237" y="3753872"/>
            <a:ext cx="3273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Babbage (Intel Xeon Phi), 16 FPE</a:t>
            </a:r>
            <a:endParaRPr lang="en-US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535" y="4041710"/>
            <a:ext cx="3558730" cy="279292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535" y="1023118"/>
            <a:ext cx="3519714" cy="273075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2249" y="1023118"/>
            <a:ext cx="3513390" cy="2730754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>
            <a:off x="3879379" y="2514600"/>
            <a:ext cx="9158" cy="442517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037114" y="562160"/>
            <a:ext cx="1059112" cy="7007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8650805" y="546500"/>
            <a:ext cx="1059112" cy="7007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124911" y="3691346"/>
            <a:ext cx="1059112" cy="4318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4029737" y="2252530"/>
            <a:ext cx="364517" cy="13292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/>
          <p:cNvSpPr/>
          <p:nvPr/>
        </p:nvSpPr>
        <p:spPr>
          <a:xfrm>
            <a:off x="2187891" y="2413147"/>
            <a:ext cx="589287" cy="124273"/>
          </a:xfrm>
          <a:prstGeom prst="rightArrow">
            <a:avLst/>
          </a:prstGeom>
          <a:solidFill>
            <a:srgbClr val="FF0000"/>
          </a:solidFill>
          <a:ln>
            <a:solidFill>
              <a:schemeClr val="tx2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>
            <a:off x="2187891" y="2227056"/>
            <a:ext cx="589287" cy="123565"/>
          </a:xfrm>
          <a:prstGeom prst="rightArrow">
            <a:avLst/>
          </a:prstGeom>
          <a:solidFill>
            <a:srgbClr val="00B0F0"/>
          </a:solidFill>
          <a:ln>
            <a:solidFill>
              <a:schemeClr val="tx2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05189" y="2311891"/>
            <a:ext cx="19502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  <a:latin typeface="Comic Sans MS" panose="030F0702030302020204" pitchFamily="66" charset="0"/>
              </a:rPr>
              <a:t>Theoretical Peak</a:t>
            </a:r>
            <a:endParaRPr lang="en-US" sz="1600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07409" y="2066603"/>
            <a:ext cx="13905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070C0"/>
                </a:solidFill>
                <a:latin typeface="Comic Sans MS" panose="030F0702030302020204" pitchFamily="66" charset="0"/>
              </a:rPr>
              <a:t>Turbo Boost</a:t>
            </a:r>
            <a:endParaRPr lang="en-US" sz="1600" dirty="0">
              <a:solidFill>
                <a:srgbClr val="0070C0"/>
              </a:solidFill>
              <a:latin typeface="Comic Sans MS" panose="030F0702030302020204" pitchFamily="66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823157" y="3641650"/>
            <a:ext cx="2086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  <a:latin typeface="Comic Sans MS" panose="030F0702030302020204" pitchFamily="66" charset="0"/>
              </a:rPr>
              <a:t>Optimized code</a:t>
            </a:r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8541291" y="2926367"/>
            <a:ext cx="364517" cy="66188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8891873" y="2919878"/>
            <a:ext cx="364517" cy="661884"/>
          </a:xfrm>
          <a:prstGeom prst="ellipse">
            <a:avLst/>
          </a:prstGeom>
          <a:noFill/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8277510" y="2556757"/>
            <a:ext cx="911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omic Sans MS" panose="030F0702030302020204" pitchFamily="66" charset="0"/>
              </a:rPr>
              <a:t>C code</a:t>
            </a:r>
            <a:endParaRPr lang="en-US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5384411" y="4209311"/>
            <a:ext cx="364517" cy="248626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5748927" y="4919959"/>
            <a:ext cx="3960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omic Sans MS" panose="030F0702030302020204" pitchFamily="66" charset="0"/>
              </a:rPr>
              <a:t>256 FPE, SIMD and unrolled by 16</a:t>
            </a:r>
            <a:endParaRPr lang="en-US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31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1" animBg="1"/>
      <p:bldP spid="18" grpId="2" animBg="1"/>
      <p:bldP spid="19" grpId="1" animBg="1"/>
      <p:bldP spid="19" grpId="2" animBg="1"/>
      <p:bldP spid="20" grpId="1" animBg="1"/>
      <p:bldP spid="20" grpId="2" animBg="1"/>
      <p:bldP spid="22" grpId="0" animBg="1"/>
      <p:bldP spid="22" grpId="1" animBg="1"/>
      <p:bldP spid="5" grpId="0" animBg="1"/>
      <p:bldP spid="5" grpId="1" animBg="1"/>
      <p:bldP spid="24" grpId="0" animBg="1"/>
      <p:bldP spid="24" grpId="1" animBg="1"/>
      <p:bldP spid="25" grpId="0"/>
      <p:bldP spid="25" grpId="1"/>
      <p:bldP spid="26" grpId="0"/>
      <p:bldP spid="26" grpId="1"/>
      <p:bldP spid="27" grpId="0"/>
      <p:bldP spid="27" grpId="1"/>
      <p:bldP spid="28" grpId="0" animBg="1"/>
      <p:bldP spid="28" grpId="1" animBg="1"/>
      <p:bldP spid="29" grpId="0" animBg="1"/>
      <p:bldP spid="29" grpId="1" animBg="1"/>
      <p:bldP spid="30" grpId="0"/>
      <p:bldP spid="30" grpId="1"/>
      <p:bldP spid="31" grpId="0" animBg="1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354724" y="183228"/>
            <a:ext cx="11658599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Gflops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 Performance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 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(</a:t>
            </a:r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cont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’)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4127"/>
            <a:ext cx="938048" cy="800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106" y="1070524"/>
            <a:ext cx="3050472" cy="27932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731" y="1077513"/>
            <a:ext cx="3086120" cy="27932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220" y="4057532"/>
            <a:ext cx="3132131" cy="280174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731" y="4038008"/>
            <a:ext cx="3129200" cy="282658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314217" y="881992"/>
            <a:ext cx="2425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Edison (Intel Xeon CPU)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563466" y="870650"/>
            <a:ext cx="2516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Mira (IBM Blue Gene/Q)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260870" y="3834348"/>
            <a:ext cx="2532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Babbage (Intel Xeon Phi)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6823440" y="3815268"/>
            <a:ext cx="1997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Titan (</a:t>
            </a:r>
            <a:r>
              <a:rPr lang="en-US" b="1" dirty="0" err="1" smtClean="0"/>
              <a:t>Nvidia</a:t>
            </a:r>
            <a:r>
              <a:rPr lang="en-US" b="1" dirty="0" smtClean="0"/>
              <a:t> K20x)</a:t>
            </a:r>
            <a:endParaRPr lang="en-US" b="1" dirty="0"/>
          </a:p>
        </p:txBody>
      </p:sp>
      <p:sp>
        <p:nvSpPr>
          <p:cNvPr id="19" name="Oval 18"/>
          <p:cNvSpPr/>
          <p:nvPr/>
        </p:nvSpPr>
        <p:spPr>
          <a:xfrm>
            <a:off x="3725192" y="2138619"/>
            <a:ext cx="710150" cy="58204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655594" y="2720660"/>
            <a:ext cx="572750" cy="381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656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 txBox="1">
            <a:spLocks/>
          </p:cNvSpPr>
          <p:nvPr/>
        </p:nvSpPr>
        <p:spPr>
          <a:xfrm>
            <a:off x="738449" y="2625191"/>
            <a:ext cx="10627894" cy="1133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Beyond the Roofline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61225"/>
            <a:ext cx="1200300" cy="10242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813" y="5880537"/>
            <a:ext cx="1337187" cy="95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46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754626" y="18322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CUDA Unified Memory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57533"/>
            <a:ext cx="938048" cy="8004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512102" y="4468438"/>
            <a:ext cx="3630464" cy="307777"/>
          </a:xfrm>
          <a:prstGeom prst="rect">
            <a:avLst/>
          </a:prstGeom>
          <a:solidFill>
            <a:srgbClr val="DCF0C6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Unified Memory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4835" y="3598620"/>
            <a:ext cx="3630464" cy="307777"/>
          </a:xfrm>
          <a:prstGeom prst="rect">
            <a:avLst/>
          </a:prstGeom>
          <a:solidFill>
            <a:srgbClr val="FFD5EA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Unified Virtual Addressing (UVA)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38168" y="2719430"/>
            <a:ext cx="2221665" cy="738664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en-US" sz="1400" b="1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sz="14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Pageable</a:t>
            </a:r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 Host </a:t>
            </a:r>
          </a:p>
          <a:p>
            <a:pPr algn="ctr"/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with Explicit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opy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903536" y="2699034"/>
            <a:ext cx="2221665" cy="738664"/>
          </a:xfrm>
          <a:prstGeom prst="rect">
            <a:avLst/>
          </a:prstGeom>
          <a:solidFill>
            <a:srgbClr val="FFD5EA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en-US" sz="1400" b="1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Page-locked Host </a:t>
            </a:r>
          </a:p>
          <a:p>
            <a:pPr algn="ctr"/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with Explicit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opy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138167" y="4021650"/>
            <a:ext cx="2221665" cy="738664"/>
          </a:xfrm>
          <a:prstGeom prst="rect">
            <a:avLst/>
          </a:prstGeom>
          <a:solidFill>
            <a:srgbClr val="FFD5EA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en-US" sz="1400" b="1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Page-locked Host </a:t>
            </a:r>
          </a:p>
          <a:p>
            <a:pPr algn="ctr"/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with Zero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opy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932438" y="4026529"/>
            <a:ext cx="2221665" cy="738664"/>
          </a:xfrm>
          <a:prstGeom prst="rect">
            <a:avLst/>
          </a:prstGeom>
          <a:solidFill>
            <a:srgbClr val="DCF0C6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en-US" sz="1400" b="1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ctr"/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Unified Memory </a:t>
            </a:r>
          </a:p>
          <a:p>
            <a:pPr algn="ctr"/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with Zero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opy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524835" y="2699034"/>
            <a:ext cx="3630464" cy="30777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Separate Address Spaces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008196" y="1754654"/>
            <a:ext cx="2722300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CUDA’s Memory Concept</a:t>
            </a:r>
            <a:endParaRPr lang="en-US" sz="1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596382" y="1754654"/>
            <a:ext cx="3852161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Four Approaches to Manage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M</a:t>
            </a:r>
            <a:r>
              <a:rPr lang="en-US" sz="16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emory</a:t>
            </a:r>
            <a:endParaRPr lang="en-US" sz="1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138167" y="2719430"/>
            <a:ext cx="291208" cy="307777"/>
          </a:xfrm>
          <a:prstGeom prst="rect">
            <a:avLst/>
          </a:prstGeom>
          <a:solidFill>
            <a:srgbClr val="ABE9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903536" y="2699033"/>
            <a:ext cx="291208" cy="307777"/>
          </a:xfrm>
          <a:prstGeom prst="rect">
            <a:avLst/>
          </a:prstGeom>
          <a:solidFill>
            <a:srgbClr val="ABE9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138167" y="4021650"/>
            <a:ext cx="291208" cy="30777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8932438" y="4021650"/>
            <a:ext cx="291208" cy="30777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</a:p>
        </p:txBody>
      </p:sp>
      <p:sp>
        <p:nvSpPr>
          <p:cNvPr id="2" name="Rectangle 1"/>
          <p:cNvSpPr/>
          <p:nvPr/>
        </p:nvSpPr>
        <p:spPr>
          <a:xfrm>
            <a:off x="1358900" y="2531128"/>
            <a:ext cx="3949700" cy="6311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8807683" y="2559537"/>
            <a:ext cx="2471174" cy="9731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012426" y="2573748"/>
            <a:ext cx="2471174" cy="9731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987811" y="3906397"/>
            <a:ext cx="2471174" cy="9731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8778781" y="3906397"/>
            <a:ext cx="2471174" cy="9731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358900" y="3429491"/>
            <a:ext cx="3949700" cy="6311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358900" y="4306740"/>
            <a:ext cx="3949700" cy="6311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5784998" y="2446048"/>
            <a:ext cx="5632302" cy="12496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5784998" y="3849643"/>
            <a:ext cx="5632302" cy="117955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571612" y="1935791"/>
            <a:ext cx="158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omic Sans MS" panose="030F0702030302020204" pitchFamily="66" charset="0"/>
              </a:rPr>
              <a:t>Explicit Copy</a:t>
            </a:r>
            <a:endParaRPr lang="en-US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0545964" y="5176276"/>
            <a:ext cx="1606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  <a:latin typeface="Comic Sans MS" panose="030F0702030302020204" pitchFamily="66" charset="0"/>
              </a:rPr>
              <a:t>Implicit Copy</a:t>
            </a:r>
            <a:endParaRPr lang="en-US" dirty="0">
              <a:solidFill>
                <a:srgbClr val="00B050"/>
              </a:solidFill>
              <a:latin typeface="Comic Sans MS" panose="030F0702030302020204" pitchFamily="66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938047" y="2402381"/>
            <a:ext cx="4737129" cy="277389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780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30" grpId="0" animBg="1"/>
      <p:bldP spid="30" grpId="1" animBg="1"/>
      <p:bldP spid="31" grpId="0" animBg="1"/>
      <p:bldP spid="31" grpId="1" animBg="1"/>
      <p:bldP spid="31" grpId="2" animBg="1"/>
      <p:bldP spid="31" grpId="3" animBg="1"/>
      <p:bldP spid="32" grpId="0" animBg="1"/>
      <p:bldP spid="32" grpId="1" animBg="1"/>
      <p:bldP spid="33" grpId="0" animBg="1"/>
      <p:bldP spid="33" grpId="1" animBg="1"/>
      <p:bldP spid="38" grpId="0" animBg="1"/>
      <p:bldP spid="38" grpId="1" animBg="1"/>
      <p:bldP spid="39" grpId="0"/>
      <p:bldP spid="39" grpId="1"/>
      <p:bldP spid="40" grpId="0"/>
      <p:bldP spid="40" grpId="1"/>
      <p:bldP spid="41" grpId="0" animBg="1"/>
      <p:bldP spid="41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754626" y="18322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CUDA Managed Memory Benchmark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4084"/>
            <a:ext cx="938048" cy="8004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53937" y="998048"/>
            <a:ext cx="8916977" cy="569386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start timer here…</a:t>
            </a:r>
            <a:br>
              <a:rPr lang="en-US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for 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uint64_t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j = 0; j &lt; trials; ++j)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4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400" b="1" dirty="0" smtClean="0">
              <a:solidFill>
                <a:srgbClr val="652B9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400" b="1" dirty="0" smtClean="0">
              <a:solidFill>
                <a:srgbClr val="652B9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400" b="1" dirty="0">
              <a:solidFill>
                <a:srgbClr val="652B9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400" b="1" dirty="0">
              <a:solidFill>
                <a:srgbClr val="652B9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400" b="1" dirty="0">
              <a:solidFill>
                <a:srgbClr val="652B9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for 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uint64_t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k = 0; k &lt; reuse; ++k)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GPUKERNEL &lt;&lt;&lt;blocks, threads&gt;&gt;&gt; (n,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d_buf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alpha);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  alpha = alpha * (1e-8);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400" dirty="0" smtClean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1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CPUKERNEL(n,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h_buf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alpha);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// stop timer here…</a:t>
            </a:r>
            <a:br>
              <a:rPr lang="en-US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bytes = 2 *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* 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)n * 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)trials * 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)(reuse + 1);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266553" y="1772482"/>
            <a:ext cx="4938027" cy="130805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#if defined(_CUDA_ZEROCPY) || defined(_CUDA_UM)</a:t>
            </a:r>
            <a:r>
              <a:rPr lang="en-US" sz="13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3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b="1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3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cudaDeviceSynchronize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en-US" sz="1300" b="1" dirty="0" smtClean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3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br>
              <a:rPr lang="en-US" sz="13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3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cudaMemcpy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3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d_buf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h_buf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, SIZE,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cudaMemcpyDefault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b="1" dirty="0" smtClean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300" b="1" dirty="0" err="1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en-US" sz="14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66552" y="4134682"/>
            <a:ext cx="4938027" cy="130805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#if defined(_CUDA_ZEROCPY) || defined(_CUDA_UM)</a:t>
            </a:r>
            <a:r>
              <a:rPr lang="en-US" sz="13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3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b="1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3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cudaDeviceSynchronize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en-US" sz="1300" b="1" dirty="0" smtClean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3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br>
              <a:rPr lang="en-US" sz="13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3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cudaMemcpy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en-US" sz="13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_buf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3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d_buf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, SIZE,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cudaMemcpyDefault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b="1" dirty="0" smtClean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300" b="1" dirty="0" err="1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en-US" sz="14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79390" y="4679441"/>
            <a:ext cx="291208" cy="307777"/>
          </a:xfrm>
          <a:prstGeom prst="rect">
            <a:avLst/>
          </a:prstGeom>
          <a:solidFill>
            <a:srgbClr val="ABE9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536618" y="4679441"/>
            <a:ext cx="291208" cy="307777"/>
          </a:xfrm>
          <a:prstGeom prst="rect">
            <a:avLst/>
          </a:prstGeom>
          <a:solidFill>
            <a:srgbClr val="ABE9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12425" y="3851809"/>
            <a:ext cx="291208" cy="30777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848280" y="3851809"/>
            <a:ext cx="291208" cy="30777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072810" y="2931124"/>
            <a:ext cx="5632302" cy="12496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827826" y="3261896"/>
            <a:ext cx="1451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omic Sans MS" panose="030F0702030302020204" pitchFamily="66" charset="0"/>
              </a:rPr>
              <a:t>K</a:t>
            </a:r>
            <a:r>
              <a:rPr lang="en-US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mic Sans MS" panose="030F0702030302020204" pitchFamily="66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Comic Sans MS" panose="030F0702030302020204" pitchFamily="66" charset="0"/>
              </a:rPr>
              <a:t>iterations</a:t>
            </a:r>
            <a:endParaRPr lang="en-US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049920" y="5384333"/>
            <a:ext cx="5632302" cy="417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166099" y="6053782"/>
            <a:ext cx="2186669" cy="4177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154424" y="1634002"/>
            <a:ext cx="5216174" cy="15633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154424" y="4000887"/>
            <a:ext cx="5216174" cy="15633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8481533" y="5617373"/>
            <a:ext cx="1803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omic Sans MS" panose="030F0702030302020204" pitchFamily="66" charset="0"/>
              </a:rPr>
              <a:t>K + 1 iterations</a:t>
            </a:r>
            <a:endParaRPr lang="en-US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93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9" grpId="0"/>
      <p:bldP spid="19" grpId="1"/>
      <p:bldP spid="20" grpId="0" animBg="1"/>
      <p:bldP spid="20" grpId="1" animBg="1"/>
      <p:bldP spid="22" grpId="0" animBg="1"/>
      <p:bldP spid="22" grpId="1" animBg="1"/>
      <p:bldP spid="23" grpId="0" animBg="1"/>
      <p:bldP spid="24" grpId="0" animBg="1"/>
      <p:bldP spid="25" grpId="0"/>
      <p:bldP spid="25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754626" y="18322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CUDA Managed Memory Performance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57533"/>
            <a:ext cx="938048" cy="800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38048" y="6619615"/>
            <a:ext cx="34938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* GPU driver version: 331.89; toolkit version: 6.0beta</a:t>
            </a:r>
            <a:endParaRPr lang="en-US" sz="1200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050" y="1070241"/>
            <a:ext cx="3140315" cy="2536252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635" y="1069104"/>
            <a:ext cx="3180651" cy="255643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74" y="4079734"/>
            <a:ext cx="3122106" cy="2539881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781" y="4079733"/>
            <a:ext cx="3123505" cy="2539881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2823794" y="740027"/>
            <a:ext cx="3081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Pageable</a:t>
            </a:r>
            <a:r>
              <a:rPr lang="en-US" b="1" dirty="0" smtClean="0"/>
              <a:t> host w/ explicit copy</a:t>
            </a:r>
            <a:endParaRPr lang="en-US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6215518" y="740027"/>
            <a:ext cx="3362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Page-locked host w/ explicit copy</a:t>
            </a:r>
            <a:endParaRPr lang="en-US" b="1" dirty="0"/>
          </a:p>
        </p:txBody>
      </p:sp>
      <p:sp>
        <p:nvSpPr>
          <p:cNvPr id="38" name="TextBox 37"/>
          <p:cNvSpPr txBox="1"/>
          <p:nvPr/>
        </p:nvSpPr>
        <p:spPr>
          <a:xfrm>
            <a:off x="2770400" y="3752041"/>
            <a:ext cx="3081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Page-locked host w/ zero copy</a:t>
            </a:r>
            <a:endParaRPr lang="en-US" b="1" dirty="0"/>
          </a:p>
        </p:txBody>
      </p:sp>
      <p:sp>
        <p:nvSpPr>
          <p:cNvPr id="39" name="TextBox 38"/>
          <p:cNvSpPr txBox="1"/>
          <p:nvPr/>
        </p:nvSpPr>
        <p:spPr>
          <a:xfrm>
            <a:off x="6306082" y="3752041"/>
            <a:ext cx="3093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Unified Memory w/ zero copy </a:t>
            </a:r>
            <a:endParaRPr lang="en-US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2540470" y="743048"/>
            <a:ext cx="291208" cy="307777"/>
          </a:xfrm>
          <a:prstGeom prst="rect">
            <a:avLst/>
          </a:prstGeom>
          <a:solidFill>
            <a:srgbClr val="ABE9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959681" y="750677"/>
            <a:ext cx="291208" cy="307777"/>
          </a:xfrm>
          <a:prstGeom prst="rect">
            <a:avLst/>
          </a:prstGeom>
          <a:solidFill>
            <a:srgbClr val="ABE9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069914" y="3711412"/>
            <a:ext cx="291208" cy="30777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514174" y="3736133"/>
            <a:ext cx="291208" cy="307777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5105400" y="765797"/>
            <a:ext cx="775966" cy="284069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831677" y="740027"/>
            <a:ext cx="1320017" cy="284069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8382000" y="983227"/>
            <a:ext cx="660400" cy="682932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4942041" y="940601"/>
            <a:ext cx="660400" cy="682932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9093670" y="1120009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2">
                    <a:lumMod val="75000"/>
                  </a:schemeClr>
                </a:solidFill>
                <a:latin typeface="Comic Sans MS" panose="030F0702030302020204" pitchFamily="66" charset="0"/>
              </a:rPr>
              <a:t>156 GB/s</a:t>
            </a:r>
            <a:endParaRPr lang="en-US" b="1" dirty="0">
              <a:solidFill>
                <a:schemeClr val="bg2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535079" y="1112474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2">
                    <a:lumMod val="75000"/>
                  </a:schemeClr>
                </a:solidFill>
                <a:latin typeface="Comic Sans MS" panose="030F0702030302020204" pitchFamily="66" charset="0"/>
              </a:rPr>
              <a:t>128 GB/s</a:t>
            </a:r>
            <a:endParaRPr lang="en-US" b="1" dirty="0">
              <a:solidFill>
                <a:schemeClr val="bg2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3717250" y="638533"/>
            <a:ext cx="1887945" cy="1843567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7103874" y="701189"/>
            <a:ext cx="1887945" cy="1843567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3609435" y="3600138"/>
            <a:ext cx="1887945" cy="1843567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7154455" y="3643580"/>
            <a:ext cx="1887945" cy="1843567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039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/>
      <p:bldP spid="25" grpId="1"/>
      <p:bldP spid="26" grpId="0"/>
      <p:bldP spid="26" grpId="1"/>
      <p:bldP spid="27" grpId="0" animBg="1"/>
      <p:bldP spid="28" grpId="0" animBg="1"/>
      <p:bldP spid="29" grpId="0" animBg="1"/>
      <p:bldP spid="29" grpId="1" animBg="1"/>
      <p:bldP spid="29" grpId="2" animBg="1"/>
      <p:bldP spid="30" grpId="0" animBg="1"/>
      <p:bldP spid="30" grpId="1" animBg="1"/>
      <p:bldP spid="30" grpId="2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 txBox="1">
            <a:spLocks/>
          </p:cNvSpPr>
          <p:nvPr/>
        </p:nvSpPr>
        <p:spPr>
          <a:xfrm>
            <a:off x="675388" y="2491184"/>
            <a:ext cx="10627894" cy="1133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Construct the Roofline Model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45459"/>
            <a:ext cx="1200300" cy="10242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813" y="5880537"/>
            <a:ext cx="1337187" cy="95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5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754626" y="18322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Empirical Roofline Model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57533"/>
            <a:ext cx="938048" cy="800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392" y="969678"/>
            <a:ext cx="3166123" cy="28644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346" y="969678"/>
            <a:ext cx="3056754" cy="27568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141" y="4136776"/>
            <a:ext cx="2970374" cy="269786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793" y="4076683"/>
            <a:ext cx="3027965" cy="275795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207397" y="731203"/>
            <a:ext cx="2425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Edison (Intel Xeon CPU)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703081" y="731203"/>
            <a:ext cx="2516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Mira (IBM Blue Gene/Q)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307989" y="3882804"/>
            <a:ext cx="2532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Babbage (Intel Xeon Phi)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7003909" y="3834159"/>
            <a:ext cx="1997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Titan (</a:t>
            </a:r>
            <a:r>
              <a:rPr lang="en-US" b="1" dirty="0" err="1" smtClean="0"/>
              <a:t>Nvidia</a:t>
            </a:r>
            <a:r>
              <a:rPr lang="en-US" b="1" dirty="0" smtClean="0"/>
              <a:t> K20x)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54494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754626" y="18322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Application Analysis : </a:t>
            </a:r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MiniDFT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4127"/>
            <a:ext cx="938048" cy="800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581" y="1992621"/>
            <a:ext cx="5836293" cy="36654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5" y="1992621"/>
            <a:ext cx="5753713" cy="3587675"/>
          </a:xfrm>
          <a:prstGeom prst="rect">
            <a:avLst/>
          </a:prstGeom>
        </p:spPr>
      </p:pic>
      <p:cxnSp>
        <p:nvCxnSpPr>
          <p:cNvPr id="13" name="Straight Arrow Connector 12"/>
          <p:cNvCxnSpPr/>
          <p:nvPr/>
        </p:nvCxnSpPr>
        <p:spPr>
          <a:xfrm flipV="1">
            <a:off x="1201210" y="3200768"/>
            <a:ext cx="74594" cy="35962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54626" y="3645159"/>
            <a:ext cx="856917" cy="2825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Flat MPI</a:t>
            </a:r>
            <a:endParaRPr lang="en-US" sz="1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7344639" y="3569257"/>
            <a:ext cx="74594" cy="35962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418161" y="3950998"/>
            <a:ext cx="2388359" cy="27699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MPI tasks x </a:t>
            </a:r>
            <a:r>
              <a:rPr lang="en-US" sz="12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OpenMP</a:t>
            </a:r>
            <a:r>
              <a:rPr lang="en-US" sz="12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 threads</a:t>
            </a:r>
            <a:endParaRPr lang="en-US" sz="1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0187141" y="2618937"/>
            <a:ext cx="660400" cy="682932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 rot="2502566">
            <a:off x="3623377" y="2862941"/>
            <a:ext cx="1058559" cy="2009278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0493702" y="4302038"/>
            <a:ext cx="1460171" cy="879562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300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4" grpId="0" animBg="1"/>
      <p:bldP spid="14" grpId="1" animBg="1"/>
      <p:bldP spid="15" grpId="0" animBg="1"/>
      <p:bldP spid="1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754626" y="18322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Conclusion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38048" y="1524668"/>
            <a:ext cx="10515600" cy="4962820"/>
          </a:xfrm>
        </p:spPr>
        <p:txBody>
          <a:bodyPr>
            <a:normAutofit/>
          </a:bodyPr>
          <a:lstStyle/>
          <a:p>
            <a:r>
              <a:rPr lang="en-US" sz="2600" dirty="0" smtClean="0"/>
              <a:t>Way to get high bandwidth on </a:t>
            </a:r>
            <a:r>
              <a:rPr lang="en-US" sz="2600" dirty="0" err="1" smtClean="0"/>
              <a:t>manycore</a:t>
            </a:r>
            <a:r>
              <a:rPr lang="en-US" sz="2600" dirty="0" smtClean="0"/>
              <a:t> and accelerated architectures.</a:t>
            </a:r>
          </a:p>
          <a:p>
            <a:pPr lvl="1"/>
            <a:r>
              <a:rPr lang="en-US" sz="2200" dirty="0" smtClean="0"/>
              <a:t>Massive parallelism on large working sets.</a:t>
            </a:r>
          </a:p>
          <a:p>
            <a:pPr lvl="1"/>
            <a:endParaRPr lang="en-US" sz="2200" dirty="0" smtClean="0"/>
          </a:p>
          <a:p>
            <a:r>
              <a:rPr lang="en-US" sz="2600" dirty="0" smtClean="0"/>
              <a:t>Way to get high </a:t>
            </a:r>
            <a:r>
              <a:rPr lang="en-US" sz="2600" dirty="0" err="1" smtClean="0"/>
              <a:t>Gflops</a:t>
            </a:r>
            <a:endParaRPr lang="en-US" sz="2600" dirty="0" smtClean="0"/>
          </a:p>
          <a:p>
            <a:pPr lvl="1"/>
            <a:r>
              <a:rPr lang="en-US" sz="2200" dirty="0" smtClean="0"/>
              <a:t>Sufficient </a:t>
            </a:r>
            <a:r>
              <a:rPr lang="en-US" sz="2200" dirty="0" err="1" smtClean="0"/>
              <a:t>SIMDized</a:t>
            </a:r>
            <a:r>
              <a:rPr lang="en-US" sz="2200" dirty="0" smtClean="0"/>
              <a:t> and unrolled.</a:t>
            </a:r>
          </a:p>
          <a:p>
            <a:pPr lvl="1"/>
            <a:r>
              <a:rPr lang="en-US" sz="2200" dirty="0" smtClean="0"/>
              <a:t>At least 2 threads per core for in-order processor.</a:t>
            </a:r>
          </a:p>
          <a:p>
            <a:pPr lvl="1"/>
            <a:r>
              <a:rPr lang="en-US" sz="2200" dirty="0" smtClean="0"/>
              <a:t>High FPE for </a:t>
            </a:r>
            <a:r>
              <a:rPr lang="en-US" sz="2200" dirty="0" err="1" smtClean="0"/>
              <a:t>manycore</a:t>
            </a:r>
            <a:r>
              <a:rPr lang="en-US" sz="2200" dirty="0" smtClean="0"/>
              <a:t> and accelerators.</a:t>
            </a:r>
          </a:p>
          <a:p>
            <a:endParaRPr lang="en-US" sz="2600" dirty="0" smtClean="0"/>
          </a:p>
          <a:p>
            <a:r>
              <a:rPr lang="en-US" sz="2600" dirty="0" smtClean="0"/>
              <a:t>Way to get high CUDA managed memory performance</a:t>
            </a:r>
          </a:p>
          <a:p>
            <a:pPr lvl="1"/>
            <a:r>
              <a:rPr lang="en-US" sz="2200" dirty="0" smtClean="0"/>
              <a:t>Highly reuse the data on device, operate on large working set, and explicit copy between host and device.</a:t>
            </a:r>
          </a:p>
          <a:p>
            <a:endParaRPr lang="en-US" sz="2200" dirty="0" smtClean="0"/>
          </a:p>
          <a:p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57533"/>
            <a:ext cx="938048" cy="800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49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Motivation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4127"/>
            <a:ext cx="938048" cy="800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31147" y="1482964"/>
            <a:ext cx="8984202" cy="101566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Performance Model</a:t>
            </a:r>
          </a:p>
          <a:p>
            <a:endParaRPr lang="en-US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en-US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51404" y="1894768"/>
            <a:ext cx="4141351" cy="369332"/>
          </a:xfrm>
          <a:prstGeom prst="rect">
            <a:avLst/>
          </a:prstGeom>
          <a:solidFill>
            <a:srgbClr val="DCF0C6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Architecture Characterization </a:t>
            </a:r>
            <a:endParaRPr lang="en-US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434051" y="1894768"/>
            <a:ext cx="4110363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Application Performance Measurement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06938" y="3356754"/>
            <a:ext cx="9032620" cy="92333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Hard to find technical specs for most HPC platforms to form “textbook” Roofline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mbria Math" panose="02040503050406030204" pitchFamily="18" charset="0"/>
                <a:ea typeface="Cambria Math" panose="02040503050406030204" pitchFamily="18" charset="0"/>
              </a:rPr>
              <a:t>Even with technical specs, the real issue is achievable </a:t>
            </a:r>
            <a:r>
              <a:rPr lang="en-US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performance.</a:t>
            </a:r>
            <a:endParaRPr lang="en-US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06938" y="3000277"/>
            <a:ext cx="190867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Issues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729667" y="5024400"/>
            <a:ext cx="9032620" cy="461665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Empirical benchmark-driven Roofline model</a:t>
            </a:r>
          </a:p>
        </p:txBody>
      </p:sp>
      <p:sp>
        <p:nvSpPr>
          <p:cNvPr id="19" name="Oval 18"/>
          <p:cNvSpPr/>
          <p:nvPr/>
        </p:nvSpPr>
        <p:spPr>
          <a:xfrm>
            <a:off x="1944720" y="1584867"/>
            <a:ext cx="3804492" cy="90134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own Arrow 19"/>
          <p:cNvSpPr/>
          <p:nvPr/>
        </p:nvSpPr>
        <p:spPr>
          <a:xfrm>
            <a:off x="3615612" y="2391458"/>
            <a:ext cx="462708" cy="564383"/>
          </a:xfrm>
          <a:prstGeom prst="downArrow">
            <a:avLst/>
          </a:prstGeom>
          <a:solidFill>
            <a:srgbClr val="FFFF00"/>
          </a:solidFill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Down Arrow 20"/>
          <p:cNvSpPr/>
          <p:nvPr/>
        </p:nvSpPr>
        <p:spPr>
          <a:xfrm>
            <a:off x="5709238" y="4370050"/>
            <a:ext cx="462708" cy="564383"/>
          </a:xfrm>
          <a:prstGeom prst="downArrow">
            <a:avLst/>
          </a:prstGeom>
          <a:solidFill>
            <a:srgbClr val="FFFF00"/>
          </a:solidFill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84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6" grpId="0" animBg="1"/>
      <p:bldP spid="19" grpId="0" animBg="1"/>
      <p:bldP spid="20" grpId="0" animBg="1"/>
      <p:bldP spid="2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 txBox="1">
            <a:spLocks/>
          </p:cNvSpPr>
          <p:nvPr/>
        </p:nvSpPr>
        <p:spPr>
          <a:xfrm>
            <a:off x="746332" y="2704018"/>
            <a:ext cx="10627894" cy="1133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Questions?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3745"/>
            <a:ext cx="1200300" cy="10242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813" y="5880537"/>
            <a:ext cx="1337187" cy="95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5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 txBox="1">
            <a:spLocks/>
          </p:cNvSpPr>
          <p:nvPr/>
        </p:nvSpPr>
        <p:spPr>
          <a:xfrm>
            <a:off x="600150" y="0"/>
            <a:ext cx="10627894" cy="1133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Appendix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3745"/>
            <a:ext cx="1200300" cy="10242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813" y="5880537"/>
            <a:ext cx="1337187" cy="95410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406" y="1403999"/>
            <a:ext cx="9788407" cy="411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9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/>
          <p:cNvSpPr txBox="1">
            <a:spLocks/>
          </p:cNvSpPr>
          <p:nvPr/>
        </p:nvSpPr>
        <p:spPr>
          <a:xfrm>
            <a:off x="600150" y="0"/>
            <a:ext cx="10627894" cy="11334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Appendix</a:t>
            </a:r>
            <a:endParaRPr lang="en-US" dirty="0">
              <a:latin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3745"/>
            <a:ext cx="1200300" cy="10242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813" y="5880537"/>
            <a:ext cx="1337187" cy="9541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888" y="1236276"/>
            <a:ext cx="8939498" cy="24327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888" y="3771900"/>
            <a:ext cx="8757336" cy="284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“Theoretical” Roofline Model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4127"/>
            <a:ext cx="938048" cy="800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269" y="1811220"/>
            <a:ext cx="5213933" cy="4611354"/>
          </a:xfrm>
        </p:spPr>
      </p:pic>
      <p:sp>
        <p:nvSpPr>
          <p:cNvPr id="9" name="TextBox 8"/>
          <p:cNvSpPr txBox="1"/>
          <p:nvPr/>
        </p:nvSpPr>
        <p:spPr>
          <a:xfrm rot="19143458">
            <a:off x="1595497" y="3857266"/>
            <a:ext cx="2615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Peak Memory Bandwidth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66415" y="2952117"/>
            <a:ext cx="2207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3399"/>
                </a:solidFill>
              </a:rPr>
              <a:t>Peak FP Performance</a:t>
            </a:r>
            <a:endParaRPr lang="en-US" b="1" dirty="0">
              <a:solidFill>
                <a:srgbClr val="FF3399"/>
              </a:solidFill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898117" y="3402512"/>
            <a:ext cx="2168298" cy="184404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066415" y="3402512"/>
            <a:ext cx="1376805" cy="0"/>
          </a:xfrm>
          <a:prstGeom prst="line">
            <a:avLst/>
          </a:prstGeom>
          <a:ln w="38100">
            <a:solidFill>
              <a:srgbClr val="FF33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6272849" y="3356152"/>
                <a:ext cx="5546989" cy="710194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Gflop/s = min</a:t>
                </a: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Peak</m:t>
                            </m:r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GFlop</m:t>
                            </m:r>
                            <m:r>
                              <a:rPr lang="en-US">
                                <a:latin typeface="Cambria Math" panose="02040503050406030204" pitchFamily="18" charset="0"/>
                              </a:rPr>
                              <m:t>/</m:t>
                            </m:r>
                            <m:r>
                              <m:rPr>
                                <m:sty m:val="p"/>
                              </m:rPr>
                              <a:rPr lang="en-US"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e>
                            <m:r>
                              <m:rPr>
                                <m:sty m:val="p"/>
                              </m:rPr>
                              <a:rPr lang="en-US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Memory</m:t>
                            </m:r>
                            <m:r>
                              <a:rPr lang="en-US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BW</m:t>
                            </m:r>
                            <m:r>
                              <a:rPr lang="en-US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∗</m:t>
                            </m:r>
                            <m:r>
                              <m:rPr>
                                <m:sty m:val="p"/>
                              </m:rPr>
                              <a:rPr lang="en-US" i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Arithmetic</m:t>
                            </m:r>
                            <m:r>
                              <a:rPr lang="en-US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Intensity</m:t>
                            </m:r>
                          </m:e>
                        </m:eqAr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2849" y="3356152"/>
                <a:ext cx="5546989" cy="710194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Oval 10"/>
          <p:cNvSpPr/>
          <p:nvPr/>
        </p:nvSpPr>
        <p:spPr>
          <a:xfrm>
            <a:off x="2109699" y="5790105"/>
            <a:ext cx="3804492" cy="90134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07596" y="2776655"/>
            <a:ext cx="1086784" cy="213558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own Arrow 1"/>
          <p:cNvSpPr/>
          <p:nvPr/>
        </p:nvSpPr>
        <p:spPr>
          <a:xfrm rot="10800000">
            <a:off x="8629197" y="4233640"/>
            <a:ext cx="462708" cy="564383"/>
          </a:xfrm>
          <a:prstGeom prst="downArrow">
            <a:avLst/>
          </a:prstGeom>
          <a:solidFill>
            <a:srgbClr val="FFFF00"/>
          </a:solidFill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814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animBg="1"/>
      <p:bldP spid="11" grpId="1" animBg="1"/>
      <p:bldP spid="12" grpId="0" animBg="1"/>
      <p:bldP spid="12" grpId="1" animBg="1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409903" y="183228"/>
            <a:ext cx="1141423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Micro Benchmarks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4127"/>
            <a:ext cx="938048" cy="8004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9903" y="1696518"/>
            <a:ext cx="6530159" cy="418576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main ()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4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parallel private(id)</a:t>
            </a:r>
            <a:b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uint64_t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n, t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initialize(&amp;A[</a:t>
            </a:r>
            <a:r>
              <a:rPr lang="en-US" sz="1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nid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]);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for (n = 16; n &lt; SIZE; n *= 1.1)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for (t = 1; t &lt; TRIALS; t *= 2)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start timer here</a:t>
            </a:r>
            <a:b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Kernel(n, t, &amp;A[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nid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stop timer here</a:t>
            </a:r>
            <a:b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4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barrier</a:t>
            </a:r>
            <a:b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#pragma </a:t>
            </a:r>
            <a:r>
              <a:rPr lang="en-US" sz="14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master </a:t>
            </a:r>
            <a:b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MPI_Barrier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(MPI_COMM_WORLD);</a:t>
            </a:r>
            <a:b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14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}}}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72806" y="2193860"/>
            <a:ext cx="4551332" cy="2246769"/>
          </a:xfrm>
          <a:prstGeom prst="rect">
            <a:avLst/>
          </a:prstGeom>
          <a:solidFill>
            <a:srgbClr val="E5F8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Kernel 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uint64_t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size, </a:t>
            </a:r>
            <a:r>
              <a:rPr lang="en-US" sz="1400" dirty="0" smtClean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unit64_t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trials, 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* __restrict__ A)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alpha = 0.5;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uint64_t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j;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for (j = 0; j &lt; trials; ++j 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for 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nsize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++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A[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 = A[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 + alpha;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alpha = alpha * 0.5;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}}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9903" y="1271510"/>
            <a:ext cx="190867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Driver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72806" y="1696518"/>
            <a:ext cx="190867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Bandwidth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48857" y="4998726"/>
            <a:ext cx="5965263" cy="523220"/>
          </a:xfrm>
          <a:prstGeom prst="rect">
            <a:avLst/>
          </a:prstGeom>
          <a:solidFill>
            <a:srgbClr val="E5F8FF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bytes = 2 *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* 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)n * 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)t;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Down Arrow 10"/>
          <p:cNvSpPr/>
          <p:nvPr/>
        </p:nvSpPr>
        <p:spPr>
          <a:xfrm rot="5400000">
            <a:off x="4019097" y="1799569"/>
            <a:ext cx="462708" cy="564383"/>
          </a:xfrm>
          <a:prstGeom prst="downArrow">
            <a:avLst/>
          </a:prstGeom>
          <a:solidFill>
            <a:srgbClr val="FFFF00"/>
          </a:solidFill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601980" y="2552700"/>
            <a:ext cx="2133600" cy="292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938048" y="3878580"/>
            <a:ext cx="3496792" cy="1066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21080" y="3407881"/>
            <a:ext cx="2377440" cy="292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461859" y="4227314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omic Sans MS" panose="030F0702030302020204" pitchFamily="66" charset="0"/>
              </a:rPr>
              <a:t>Sync</a:t>
            </a:r>
            <a:endParaRPr lang="en-US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793867" y="2514084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  <a:latin typeface="Comic Sans MS" panose="030F0702030302020204" pitchFamily="66" charset="0"/>
              </a:rPr>
              <a:t>Init</a:t>
            </a:r>
            <a:endParaRPr lang="en-US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444365" y="3369265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omic Sans MS" panose="030F0702030302020204" pitchFamily="66" charset="0"/>
              </a:rPr>
              <a:t>Compute</a:t>
            </a:r>
            <a:endParaRPr lang="en-US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669530" y="3295542"/>
            <a:ext cx="3036570" cy="6668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997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 animBg="1"/>
      <p:bldP spid="14" grpId="0" animBg="1"/>
      <p:bldP spid="11" grpId="0" animBg="1"/>
      <p:bldP spid="11" grpId="1" animBg="1"/>
      <p:bldP spid="2" grpId="0" animBg="1"/>
      <p:bldP spid="2" grpId="1" animBg="1"/>
      <p:bldP spid="15" grpId="0" animBg="1"/>
      <p:bldP spid="15" grpId="1" animBg="1"/>
      <p:bldP spid="17" grpId="0" animBg="1"/>
      <p:bldP spid="3" grpId="0"/>
      <p:bldP spid="3" grpId="1"/>
      <p:bldP spid="19" grpId="0"/>
      <p:bldP spid="19" grpId="1"/>
      <p:bldP spid="20" grpId="0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409903" y="183228"/>
            <a:ext cx="11414235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Micro Benchmarks (</a:t>
            </a:r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cont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’)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4127"/>
            <a:ext cx="938048" cy="8004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9903" y="1696518"/>
            <a:ext cx="6530159" cy="375487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main ()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4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parallel private(id)</a:t>
            </a:r>
            <a:b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uint64_t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n, t;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for (n = 16; n &lt; SIZE; n *= 1.1)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for (t = 1; t &lt; TRIALS; t *= 2)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start timer here</a:t>
            </a:r>
            <a:b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Kernel(n, t, &amp;A[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nid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stop timer here</a:t>
            </a:r>
            <a:b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</a:t>
            </a:r>
            <a:r>
              <a:rPr lang="en-US" sz="14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barrier</a:t>
            </a:r>
            <a:b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#pragma </a:t>
            </a:r>
            <a:r>
              <a:rPr lang="en-US" sz="14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master </a:t>
            </a:r>
            <a:b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MPI_Barrier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(MPI_COMM_WORLD);</a:t>
            </a:r>
            <a:b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endParaRPr lang="en-US" sz="14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}}}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45676" y="2192022"/>
            <a:ext cx="4578462" cy="3539430"/>
          </a:xfrm>
          <a:prstGeom prst="rect">
            <a:avLst/>
          </a:prstGeom>
          <a:solidFill>
            <a:srgbClr val="DCF0C6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Kernel 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uint64_t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size, 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unit64_t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trials, 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* __restrict__ A)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alpha = 0.5;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uint64_t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j;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for (j = 0; j &lt; trials; ++j 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for 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nsize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 ++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double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bete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0.8;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#if FLOPPERITER == 2</a:t>
            </a:r>
            <a:br>
              <a:rPr lang="en-US" sz="14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beta = beta * A[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 + alpha;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	 </a:t>
            </a:r>
            <a:r>
              <a:rPr lang="en-US" sz="14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400" b="1" dirty="0" err="1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US" sz="14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FLOPPERITER == 4</a:t>
            </a:r>
            <a:r>
              <a:rPr lang="en-US" sz="1400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…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b="1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400" b="1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r>
              <a:rPr lang="en-US" sz="1400" b="1" dirty="0">
                <a:solidFill>
                  <a:srgbClr val="3399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b="1" dirty="0">
                <a:solidFill>
                  <a:srgbClr val="3399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A[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] = beta;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alpha = alpha * 0.5;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}}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9903" y="1271510"/>
            <a:ext cx="190867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Driver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245676" y="1696518"/>
            <a:ext cx="2085518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GFlops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74799" y="4795526"/>
            <a:ext cx="5854387" cy="523220"/>
          </a:xfrm>
          <a:prstGeom prst="rect">
            <a:avLst/>
          </a:prstGeom>
          <a:solidFill>
            <a:srgbClr val="DCF0C6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bytes = </a:t>
            </a:r>
            <a:r>
              <a:rPr lang="en-US" sz="1400" dirty="0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FLOPPERITER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)n * (</a:t>
            </a:r>
            <a:r>
              <a:rPr lang="en-US" sz="14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)t;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17854" y="3198331"/>
            <a:ext cx="2377440" cy="292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441139" y="3159715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omic Sans MS" panose="030F0702030302020204" pitchFamily="66" charset="0"/>
              </a:rPr>
              <a:t>Compute</a:t>
            </a:r>
            <a:endParaRPr lang="en-US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812909" y="3733800"/>
            <a:ext cx="2864616" cy="4381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88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754626" y="18322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Architectural Platforms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4127"/>
            <a:ext cx="938048" cy="8004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2136" y="3697459"/>
            <a:ext cx="2361357" cy="31371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76868" y="1028188"/>
            <a:ext cx="2425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Edison (Intel Xeon CPU)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7594303" y="856799"/>
            <a:ext cx="2516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Mira (IBM Blue Gene/Q)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2476868" y="3425465"/>
            <a:ext cx="2532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Babbage (Intel Xeon Phi)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7594303" y="3415159"/>
            <a:ext cx="1997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Titan (</a:t>
            </a:r>
            <a:r>
              <a:rPr lang="en-US" b="1" dirty="0" err="1" smtClean="0"/>
              <a:t>Nvidia</a:t>
            </a:r>
            <a:r>
              <a:rPr lang="en-US" b="1" dirty="0" smtClean="0"/>
              <a:t> K20x)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08" y="3794797"/>
            <a:ext cx="4911262" cy="26592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61" y="1305590"/>
            <a:ext cx="6336901" cy="1609732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265" y="1148085"/>
            <a:ext cx="3705679" cy="2236248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469024" y="2110456"/>
            <a:ext cx="2899016" cy="2921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253741" y="1399107"/>
            <a:ext cx="601979" cy="12320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950808" y="1810738"/>
            <a:ext cx="2741832" cy="7267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400300" y="4244340"/>
            <a:ext cx="2994660" cy="16154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482840" y="6408148"/>
            <a:ext cx="2461260" cy="4264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298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754626" y="18322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Bandwidth Benchmark Results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57533"/>
            <a:ext cx="938048" cy="800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265" y="1121006"/>
            <a:ext cx="2912161" cy="26489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464" y="3972745"/>
            <a:ext cx="2952663" cy="27215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649" y="1070224"/>
            <a:ext cx="2940191" cy="26830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500" y="4037367"/>
            <a:ext cx="2910178" cy="265667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420065" y="832757"/>
            <a:ext cx="2425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Edison (Intel Xeon CPU)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598690" y="803416"/>
            <a:ext cx="2516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Mira (IBM Blue Gene/Q)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367712" y="3753225"/>
            <a:ext cx="2532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Babbage (Intel Xeon Phi)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6930283" y="3761397"/>
            <a:ext cx="1997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Titan (</a:t>
            </a:r>
            <a:r>
              <a:rPr lang="en-US" b="1" dirty="0" err="1" smtClean="0"/>
              <a:t>Nvidia</a:t>
            </a:r>
            <a:r>
              <a:rPr lang="en-US" b="1" dirty="0" smtClean="0"/>
              <a:t> K20x)</a:t>
            </a:r>
            <a:endParaRPr lang="en-US" b="1" dirty="0"/>
          </a:p>
        </p:txBody>
      </p:sp>
      <p:sp>
        <p:nvSpPr>
          <p:cNvPr id="9" name="Oval 8"/>
          <p:cNvSpPr/>
          <p:nvPr/>
        </p:nvSpPr>
        <p:spPr>
          <a:xfrm>
            <a:off x="4509451" y="1680934"/>
            <a:ext cx="1059112" cy="7007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131956" y="2442691"/>
            <a:ext cx="1059112" cy="62475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7112000" y="2005488"/>
            <a:ext cx="5232" cy="511727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4681593" y="4712390"/>
            <a:ext cx="6212" cy="1701662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925684" y="5563221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omic Sans MS" panose="030F0702030302020204" pitchFamily="66" charset="0"/>
              </a:rPr>
              <a:t>1 MB</a:t>
            </a:r>
            <a:endParaRPr lang="en-US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41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9" grpId="0" animBg="1"/>
      <p:bldP spid="19" grpId="1" animBg="1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754626" y="18322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Bandwidth Benchmark Results (</a:t>
            </a:r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cont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’)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57533"/>
            <a:ext cx="938048" cy="8004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202707" y="1527937"/>
            <a:ext cx="6946132" cy="369331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3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dim3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3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gpuThreads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(64); </a:t>
            </a:r>
            <a:b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 smtClean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dim3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3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gpuBlocks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(224);</a:t>
            </a:r>
            <a:b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start timer </a:t>
            </a:r>
            <a:r>
              <a:rPr lang="en-US" sz="1300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here</a:t>
            </a:r>
            <a:endParaRPr lang="en-US" sz="13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300" b="1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#if defined (GLOBAL_TRIAL_INSIDE)</a:t>
            </a:r>
          </a:p>
          <a:p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global_trialInside</a:t>
            </a:r>
            <a:r>
              <a:rPr lang="en-US" sz="13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&lt;&lt;&lt;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gpuBlocks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gpuThreads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&gt;&gt;&gt; (</a:t>
            </a:r>
            <a:r>
              <a:rPr lang="en-US" sz="13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size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, trials, 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d_buf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b="1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300" b="1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elif</a:t>
            </a:r>
            <a:r>
              <a:rPr lang="en-US" sz="1300" b="1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defined(GLOBAL_TRIAL_OUTSIDE)</a:t>
            </a:r>
          </a:p>
          <a:p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for (</a:t>
            </a:r>
            <a:r>
              <a:rPr lang="en-US" sz="13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uint64_t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t = 0; t &lt; trials; ++t) {</a:t>
            </a:r>
          </a:p>
          <a:p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global_trialOutside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&lt;&lt;&lt;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gpuBlocks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gpuThreads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&gt;&gt;&gt; (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nsize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d_buf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, alpha);</a:t>
            </a:r>
            <a:b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  alpha = alpha * (1 – 1e-8);</a:t>
            </a:r>
            <a:b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b="1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#else</a:t>
            </a:r>
          </a:p>
          <a:p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sharedmem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 &lt;&lt;&lt;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gpuBlocks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gpuThreads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&gt;&gt;&gt; (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nsize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, trials, </a:t>
            </a:r>
            <a:r>
              <a:rPr lang="en-US" sz="1300" b="1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d_buf</a:t>
            </a:r>
            <a:r>
              <a:rPr lang="en-US" sz="13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endParaRPr lang="en-US" sz="1300" b="1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300" b="1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sz="1300" b="1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endParaRPr lang="en-US" sz="1300" b="1" dirty="0" smtClean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cudaDeviceSynchronize</a:t>
            </a:r>
            <a:r>
              <a:rPr lang="en-US" sz="13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endParaRPr lang="en-US" sz="1300" b="1" dirty="0" smtClean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3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300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stop </a:t>
            </a:r>
            <a:r>
              <a:rPr lang="en-US" sz="13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timer </a:t>
            </a:r>
            <a:r>
              <a:rPr lang="en-US" sz="1300" dirty="0" smtClean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here</a:t>
            </a:r>
            <a:endParaRPr lang="en-US" sz="1300" dirty="0" smtClean="0">
              <a:solidFill>
                <a:srgbClr val="7030A0"/>
              </a:solidFill>
              <a:latin typeface="Aria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79691" y="5903644"/>
            <a:ext cx="1870119" cy="30777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(blocks, threads)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53" y="1390063"/>
            <a:ext cx="4752751" cy="433874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866344" y="1073300"/>
            <a:ext cx="1997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Titan (</a:t>
            </a:r>
            <a:r>
              <a:rPr lang="en-US" b="1" dirty="0" err="1" smtClean="0"/>
              <a:t>Nvidia</a:t>
            </a:r>
            <a:r>
              <a:rPr lang="en-US" b="1" dirty="0" smtClean="0"/>
              <a:t> K20x)</a:t>
            </a:r>
            <a:endParaRPr lang="en-US" b="1" dirty="0"/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3714751" y="5248276"/>
            <a:ext cx="148615" cy="60959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 rot="18176713">
            <a:off x="692411" y="3846261"/>
            <a:ext cx="2690718" cy="70072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063449" y="2945447"/>
            <a:ext cx="1455921" cy="67335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1765300" y="2435058"/>
            <a:ext cx="1237939" cy="8258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216232" y="2260225"/>
            <a:ext cx="2485894" cy="57107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3089819" y="2435058"/>
            <a:ext cx="2005689" cy="5710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317171" y="3030283"/>
            <a:ext cx="885536" cy="18942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449202" y="2831303"/>
            <a:ext cx="1570383" cy="139659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104939" y="2335560"/>
            <a:ext cx="254897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00083" y="3140995"/>
            <a:ext cx="254897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095508" y="4132806"/>
            <a:ext cx="254897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20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409903" y="183228"/>
            <a:ext cx="11414235" cy="70868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Optimized </a:t>
            </a:r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GFlops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anose="02040503050406030204" pitchFamily="18" charset="0"/>
              </a:rPr>
              <a:t> Benchmarks</a:t>
            </a:r>
            <a:endParaRPr lang="en-US" sz="4000" dirty="0" smtClean="0">
              <a:latin typeface="Cambria" panose="020405030504060302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64127"/>
            <a:ext cx="938048" cy="80046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103" y="6094084"/>
            <a:ext cx="1037897" cy="74055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271596" y="1282729"/>
            <a:ext cx="4239188" cy="189282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alpha = 0.5;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b="1" dirty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(j = 0; j &lt;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ntrials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; ++j ) {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b="1" dirty="0">
                <a:latin typeface="Consolas" panose="020B0609020204030204" pitchFamily="49" charset="0"/>
                <a:cs typeface="Consolas" panose="020B0609020204030204" pitchFamily="49" charset="0"/>
              </a:rPr>
              <a:t>  for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0;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nsize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; ++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3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double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bete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0.8;</a:t>
            </a:r>
            <a:r>
              <a:rPr lang="en-US" sz="13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300" b="1" dirty="0">
                <a:solidFill>
                  <a:srgbClr val="652B9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beta = beta * A[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] + alpha;</a:t>
            </a:r>
            <a:r>
              <a:rPr lang="en-US" sz="1300" b="1" dirty="0">
                <a:solidFill>
                  <a:srgbClr val="3399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300" b="1" dirty="0">
                <a:solidFill>
                  <a:srgbClr val="339933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A[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] = beta;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alpha = alpha * (1e-8);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117020" y="1282729"/>
            <a:ext cx="4239188" cy="2492990"/>
          </a:xfrm>
          <a:prstGeom prst="rect">
            <a:avLst/>
          </a:prstGeom>
          <a:solidFill>
            <a:srgbClr val="DCF0C6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(j = 0 ; j &lt;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ntrials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; ++j) {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300" b="1" dirty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0 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nsize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+= 8) {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bv1 = _mm256_set1_pd(0.8);  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v1  = _mm256_load_pd(&amp;A[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]); 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bv1 = _mm256_</a:t>
            </a:r>
            <a:r>
              <a:rPr lang="en-US" sz="13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mul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_pd(bv1, v1);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bv1 = _mm256_</a:t>
            </a:r>
            <a:r>
              <a:rPr lang="en-US" sz="13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_pd(bv1, v1); 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_mm256_store_pd(&amp;A[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], bv1);  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// repeat above operations for A[i+4]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    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}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alpha = alpha * (1e-8);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av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_mm256_set1_pd(alpha);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71596" y="4328641"/>
            <a:ext cx="4239188" cy="2292935"/>
          </a:xfrm>
          <a:prstGeom prst="rect">
            <a:avLst/>
          </a:prstGeom>
          <a:solidFill>
            <a:srgbClr val="DCF0C6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(j = 0 ; j &lt;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ntrials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; ++j){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300" b="1" dirty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0 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nsize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+= 8){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bv1 =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vec_splats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(0.8); 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v1  =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vec_ld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(0L, &amp;A[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]);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bv1 =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vec_</a:t>
            </a:r>
            <a:r>
              <a:rPr lang="en-US" sz="13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madd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(bv1,v1,av);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vec_st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(bv1, 0L, &amp;A[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]);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3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repeat above operations for A[i+4]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alpha =  alpha * (1e-8);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vec_splats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(alpha);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117020" y="4495731"/>
            <a:ext cx="4239188" cy="2092881"/>
          </a:xfrm>
          <a:prstGeom prst="rect">
            <a:avLst/>
          </a:prstGeom>
          <a:solidFill>
            <a:srgbClr val="DCF0C6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300" b="1" dirty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(j = 0 ; j &lt;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ntrials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; ++j) {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300" b="1" dirty="0"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0 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nsize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;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+= 8) {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bv1 = _mm512_set1_pd(0.8);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v1  = _mm512_load_pd(&amp;A[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]);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bv1 = _mm512_</a:t>
            </a:r>
            <a:r>
              <a:rPr lang="en-US" sz="13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fmadd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_pd(bv1,v1,av);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  _mm512_store_pd(&amp;A[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], bv1);         </a:t>
            </a:r>
            <a:r>
              <a:rPr lang="en-US" sz="13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3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alpha = alpha * (1e-8);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300" dirty="0" err="1">
                <a:latin typeface="Consolas" panose="020B0609020204030204" pitchFamily="49" charset="0"/>
                <a:cs typeface="Consolas" panose="020B0609020204030204" pitchFamily="49" charset="0"/>
              </a:rPr>
              <a:t>av</a:t>
            </a: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 = _mm512_set1_pd(alpha); </a:t>
            </a:r>
            <a:b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3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71596" y="921961"/>
            <a:ext cx="190867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C Code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117020" y="933433"/>
            <a:ext cx="190867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AVX Code (Edison)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71596" y="3968752"/>
            <a:ext cx="1908674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QPX Code (Mira)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17020" y="4122641"/>
            <a:ext cx="2392996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AVX-512 Code (Babbage)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839225" y="2697128"/>
            <a:ext cx="2081515" cy="307777"/>
          </a:xfrm>
          <a:prstGeom prst="rect">
            <a:avLst/>
          </a:prstGeom>
          <a:solidFill>
            <a:srgbClr val="FFD5EA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2 Flops per Element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 flipV="1">
            <a:off x="4172570" y="2229142"/>
            <a:ext cx="452770" cy="399758"/>
          </a:xfrm>
          <a:prstGeom prst="straightConnector1">
            <a:avLst/>
          </a:prstGeom>
          <a:ln>
            <a:solidFill>
              <a:srgbClr val="FF3399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9245615" y="2122556"/>
            <a:ext cx="1384285" cy="307777"/>
          </a:xfrm>
          <a:prstGeom prst="rect">
            <a:avLst/>
          </a:prstGeom>
          <a:solidFill>
            <a:srgbClr val="FFD5EA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Unroll by 8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9191611" y="1746330"/>
            <a:ext cx="301639" cy="296122"/>
          </a:xfrm>
          <a:prstGeom prst="straightConnector1">
            <a:avLst/>
          </a:prstGeom>
          <a:ln>
            <a:solidFill>
              <a:srgbClr val="FF3399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622524" y="6164049"/>
            <a:ext cx="2191378" cy="307777"/>
          </a:xfrm>
          <a:prstGeom prst="rect">
            <a:avLst/>
          </a:prstGeom>
          <a:solidFill>
            <a:srgbClr val="FFD5EA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Fused Multiply &amp; Add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H="1" flipV="1">
            <a:off x="3063240" y="5388283"/>
            <a:ext cx="1493520" cy="705801"/>
          </a:xfrm>
          <a:prstGeom prst="straightConnector1">
            <a:avLst/>
          </a:prstGeom>
          <a:ln>
            <a:solidFill>
              <a:srgbClr val="FF3399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8141970" y="5542171"/>
            <a:ext cx="1619250" cy="457314"/>
          </a:xfrm>
          <a:prstGeom prst="straightConnector1">
            <a:avLst/>
          </a:prstGeom>
          <a:ln>
            <a:solidFill>
              <a:srgbClr val="FF3399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8909399" y="6140160"/>
            <a:ext cx="2191378" cy="307777"/>
          </a:xfrm>
          <a:prstGeom prst="rect">
            <a:avLst/>
          </a:prstGeom>
          <a:solidFill>
            <a:srgbClr val="FFD5EA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Fused Multiply &amp; Add</a:t>
            </a:r>
            <a:endParaRPr lang="en-US" sz="1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879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 animBg="1"/>
      <p:bldP spid="28" grpId="0" animBg="1"/>
      <p:bldP spid="4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13051</TotalTime>
  <Words>682</Words>
  <Application>Microsoft Office PowerPoint</Application>
  <PresentationFormat>Widescreen</PresentationFormat>
  <Paragraphs>193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Cambria</vt:lpstr>
      <vt:lpstr>Cambria Math</vt:lpstr>
      <vt:lpstr>Comic Sans MS</vt:lpstr>
      <vt:lpstr>Consolas</vt:lpstr>
      <vt:lpstr>Office Theme</vt:lpstr>
      <vt:lpstr>Roofline Model Toolkit : A Practical Tool for Architectural and Program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Compiler Generation and Autotuning of Communication-Avoiding Operators for Geometric Multigrid</dc:title>
  <dc:creator>protonu</dc:creator>
  <cp:lastModifiedBy>Yu-Jung Lo</cp:lastModifiedBy>
  <cp:revision>889</cp:revision>
  <dcterms:created xsi:type="dcterms:W3CDTF">2013-11-10T06:43:39Z</dcterms:created>
  <dcterms:modified xsi:type="dcterms:W3CDTF">2014-11-16T01:24:47Z</dcterms:modified>
</cp:coreProperties>
</file>

<file path=docProps/thumbnail.jpeg>
</file>